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9" r:id="rId3"/>
    <p:sldId id="355" r:id="rId4"/>
    <p:sldId id="507" r:id="rId5"/>
    <p:sldId id="498" r:id="rId6"/>
    <p:sldId id="502" r:id="rId7"/>
    <p:sldId id="480" r:id="rId8"/>
    <p:sldId id="503" r:id="rId9"/>
    <p:sldId id="504" r:id="rId10"/>
    <p:sldId id="505" r:id="rId11"/>
    <p:sldId id="506" r:id="rId12"/>
    <p:sldId id="526" r:id="rId13"/>
    <p:sldId id="527" r:id="rId14"/>
    <p:sldId id="520" r:id="rId15"/>
    <p:sldId id="519" r:id="rId16"/>
    <p:sldId id="508" r:id="rId17"/>
    <p:sldId id="534" r:id="rId18"/>
    <p:sldId id="537" r:id="rId19"/>
    <p:sldId id="501" r:id="rId20"/>
    <p:sldId id="499" r:id="rId21"/>
    <p:sldId id="500"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co" initials="K" lastIdx="12" clrIdx="0"/>
  <p:cmAuthor id="2" name="kyy" initials="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CCB2"/>
    <a:srgbClr val="8E786B"/>
    <a:srgbClr val="5F493F"/>
    <a:srgbClr val="8B7567"/>
    <a:srgbClr val="F5F3F1"/>
    <a:srgbClr val="EAE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2" autoAdjust="0"/>
    <p:restoredTop sz="94660"/>
  </p:normalViewPr>
  <p:slideViewPr>
    <p:cSldViewPr snapToGrid="0" showGuides="1">
      <p:cViewPr varScale="1">
        <p:scale>
          <a:sx n="111" d="100"/>
          <a:sy n="111" d="100"/>
        </p:scale>
        <p:origin x="80" y="200"/>
      </p:cViewPr>
      <p:guideLst>
        <p:guide orient="horz" pos="2113"/>
        <p:guide pos="3896"/>
        <p:guide pos="350"/>
        <p:guide pos="7318"/>
        <p:guide orient="horz" pos="364"/>
        <p:guide orient="horz" pos="39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2.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27.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71475" y="1161415"/>
            <a:ext cx="6168390" cy="1753235"/>
          </a:xfrm>
          <a:prstGeom prst="rect">
            <a:avLst/>
          </a:prstGeom>
          <a:noFill/>
        </p:spPr>
        <p:txBody>
          <a:bodyPr wrap="square">
            <a:spAutoFit/>
          </a:bodyPr>
          <a:lstStyle/>
          <a:p>
            <a:r>
              <a:rPr lang="en-US"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rPr>
              <a:t>PGA-MAP-Elites</a:t>
            </a:r>
            <a:endParaRPr lang="en-US" altLang="zh-CN"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endParaRPr>
          </a:p>
          <a:p>
            <a:r>
              <a:rPr lang="zh-CN" altLang="en-US"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rPr>
              <a:t>代码详解</a:t>
            </a:r>
            <a:endParaRPr lang="zh-CN" altLang="en-US"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64" y="163830"/>
            <a:ext cx="2831937" cy="520356"/>
          </a:xfrm>
          <a:prstGeom prst="rect">
            <a:avLst/>
          </a:prstGeom>
        </p:spPr>
      </p:pic>
      <p:sp>
        <p:nvSpPr>
          <p:cNvPr id="8" name="文本框 7"/>
          <p:cNvSpPr txBox="1"/>
          <p:nvPr/>
        </p:nvSpPr>
        <p:spPr>
          <a:xfrm>
            <a:off x="371475" y="5559425"/>
            <a:ext cx="9541510" cy="832485"/>
          </a:xfrm>
          <a:prstGeom prst="rect">
            <a:avLst/>
          </a:prstGeom>
          <a:noFill/>
        </p:spPr>
        <p:txBody>
          <a:bodyPr wrap="square" rtlCol="0">
            <a:spAutoFit/>
          </a:bodyPr>
          <a:lstStyle/>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小组成员：曾宪清 杨可芸</a:t>
            </a:r>
            <a:r>
              <a:rPr lang="en-US" altLang="zh-CN"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陈驿来</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导师：刘佳琳</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2" name="文本框 1"/>
          <p:cNvSpPr txBox="1"/>
          <p:nvPr/>
        </p:nvSpPr>
        <p:spPr>
          <a:xfrm>
            <a:off x="6592570" y="6075680"/>
            <a:ext cx="5341620" cy="423545"/>
          </a:xfrm>
          <a:prstGeom prst="rect">
            <a:avLst/>
          </a:prstGeom>
          <a:noFill/>
        </p:spPr>
        <p:txBody>
          <a:bodyPr wrap="square" rtlCol="0">
            <a:spAutoFit/>
          </a:bodyPr>
          <a:p>
            <a:pPr lvl="0" algn="r">
              <a:lnSpc>
                <a:spcPct val="90000"/>
              </a:lnSpc>
              <a:spcBef>
                <a:spcPts val="600"/>
              </a:spcBef>
              <a:defRPr/>
            </a:pPr>
            <a:r>
              <a:rPr 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2022/11/17</a:t>
            </a:r>
            <a:endParaRPr 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207391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MAP-Elites </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13" name="矩形 12"/>
          <p:cNvSpPr/>
          <p:nvPr/>
        </p:nvSpPr>
        <p:spPr>
          <a:xfrm>
            <a:off x="6776720" y="840105"/>
            <a:ext cx="4625340" cy="53714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6" name="文本框 5"/>
          <p:cNvSpPr txBox="1"/>
          <p:nvPr/>
        </p:nvSpPr>
        <p:spPr>
          <a:xfrm>
            <a:off x="901700" y="6115050"/>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main</a:t>
            </a:r>
            <a:r>
              <a:rPr dirty="0">
                <a:latin typeface="Times New Roman" panose="02020603050405020304" pitchFamily="18" charset="0"/>
                <a:cs typeface="Times New Roman" panose="02020603050405020304" pitchFamily="18" charset="0"/>
              </a:rPr>
              <a:t>.py line</a:t>
            </a:r>
            <a:r>
              <a:rPr lang="en-US" dirty="0">
                <a:latin typeface="Times New Roman" panose="02020603050405020304" pitchFamily="18" charset="0"/>
                <a:cs typeface="Times New Roman" panose="02020603050405020304" pitchFamily="18" charset="0"/>
              </a:rPr>
              <a:t>201</a:t>
            </a:r>
            <a:r>
              <a:rPr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228)</a:t>
            </a:r>
            <a:endParaRPr 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6917690" y="936625"/>
            <a:ext cx="4343400" cy="5178425"/>
          </a:xfrm>
          <a:prstGeom prst="rect">
            <a:avLst/>
          </a:prstGeom>
        </p:spPr>
      </p:pic>
      <p:sp>
        <p:nvSpPr>
          <p:cNvPr id="11" name="文本框 10"/>
          <p:cNvSpPr txBox="1"/>
          <p:nvPr/>
        </p:nvSpPr>
        <p:spPr>
          <a:xfrm>
            <a:off x="7122795" y="6321425"/>
            <a:ext cx="458343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552450" y="992505"/>
            <a:ext cx="5757545" cy="49707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207391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MAP-Elites </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13" name="矩形 12"/>
          <p:cNvSpPr/>
          <p:nvPr/>
        </p:nvSpPr>
        <p:spPr>
          <a:xfrm>
            <a:off x="6631305" y="840105"/>
            <a:ext cx="5074920" cy="53714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6" name="文本框 5"/>
          <p:cNvSpPr txBox="1"/>
          <p:nvPr/>
        </p:nvSpPr>
        <p:spPr>
          <a:xfrm>
            <a:off x="292100" y="5264785"/>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sym typeface="+mn-ea"/>
              </a:rPr>
              <a:t>v</a:t>
            </a:r>
            <a:r>
              <a:rPr lang="en-US" dirty="0">
                <a:latin typeface="Times New Roman" panose="02020603050405020304" pitchFamily="18" charset="0"/>
                <a:cs typeface="Times New Roman" panose="02020603050405020304" pitchFamily="18" charset="0"/>
              </a:rPr>
              <a:t>ariational_operator</a:t>
            </a:r>
            <a:r>
              <a:rPr dirty="0">
                <a:latin typeface="Times New Roman" panose="02020603050405020304" pitchFamily="18" charset="0"/>
                <a:cs typeface="Times New Roman" panose="02020603050405020304" pitchFamily="18" charset="0"/>
              </a:rPr>
              <a:t>.py line</a:t>
            </a:r>
            <a:r>
              <a:rPr lang="en-US" dirty="0">
                <a:latin typeface="Times New Roman" panose="02020603050405020304" pitchFamily="18" charset="0"/>
                <a:cs typeface="Times New Roman" panose="02020603050405020304" pitchFamily="18" charset="0"/>
              </a:rPr>
              <a:t>169</a:t>
            </a:r>
            <a:r>
              <a:rPr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185)</a:t>
            </a:r>
            <a:endParaRPr 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7122795" y="6321425"/>
            <a:ext cx="458343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5</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6805295" y="1054735"/>
            <a:ext cx="4714240" cy="4908550"/>
          </a:xfrm>
          <a:prstGeom prst="rect">
            <a:avLst/>
          </a:prstGeom>
        </p:spPr>
      </p:pic>
      <p:pic>
        <p:nvPicPr>
          <p:cNvPr id="5" name="图片 4"/>
          <p:cNvPicPr>
            <a:picLocks noChangeAspect="1"/>
          </p:cNvPicPr>
          <p:nvPr/>
        </p:nvPicPr>
        <p:blipFill>
          <a:blip r:embed="rId4"/>
          <a:stretch>
            <a:fillRect/>
          </a:stretch>
        </p:blipFill>
        <p:spPr>
          <a:xfrm>
            <a:off x="292100" y="1537970"/>
            <a:ext cx="6004560" cy="3390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207391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MAP-Elites </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13" name="矩形 12"/>
          <p:cNvSpPr/>
          <p:nvPr/>
        </p:nvSpPr>
        <p:spPr>
          <a:xfrm>
            <a:off x="6631305" y="840105"/>
            <a:ext cx="5074920" cy="53714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6" name="文本框 5"/>
          <p:cNvSpPr txBox="1"/>
          <p:nvPr/>
        </p:nvSpPr>
        <p:spPr>
          <a:xfrm>
            <a:off x="402590" y="5843270"/>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sym typeface="+mn-ea"/>
              </a:rPr>
              <a:t>v</a:t>
            </a:r>
            <a:r>
              <a:rPr lang="en-US" dirty="0">
                <a:latin typeface="Times New Roman" panose="02020603050405020304" pitchFamily="18" charset="0"/>
                <a:cs typeface="Times New Roman" panose="02020603050405020304" pitchFamily="18" charset="0"/>
              </a:rPr>
              <a:t>ariational_operator</a:t>
            </a:r>
            <a:r>
              <a:rPr dirty="0">
                <a:latin typeface="Times New Roman" panose="02020603050405020304" pitchFamily="18" charset="0"/>
                <a:cs typeface="Times New Roman" panose="02020603050405020304" pitchFamily="18" charset="0"/>
              </a:rPr>
              <a:t>.py line</a:t>
            </a:r>
            <a:r>
              <a:rPr lang="en-US" dirty="0">
                <a:latin typeface="Times New Roman" panose="02020603050405020304" pitchFamily="18" charset="0"/>
                <a:cs typeface="Times New Roman" panose="02020603050405020304" pitchFamily="18" charset="0"/>
              </a:rPr>
              <a:t>169</a:t>
            </a:r>
            <a:r>
              <a:rPr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185)</a:t>
            </a:r>
            <a:endParaRPr 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7122795" y="6321425"/>
            <a:ext cx="458343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5</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6805295" y="1054735"/>
            <a:ext cx="4714240" cy="4908550"/>
          </a:xfrm>
          <a:prstGeom prst="rect">
            <a:avLst/>
          </a:prstGeom>
        </p:spPr>
      </p:pic>
      <p:pic>
        <p:nvPicPr>
          <p:cNvPr id="2" name="图片 1"/>
          <p:cNvPicPr>
            <a:picLocks noChangeAspect="1"/>
          </p:cNvPicPr>
          <p:nvPr/>
        </p:nvPicPr>
        <p:blipFill>
          <a:blip r:embed="rId4"/>
          <a:stretch>
            <a:fillRect/>
          </a:stretch>
        </p:blipFill>
        <p:spPr>
          <a:xfrm>
            <a:off x="191135" y="1054735"/>
            <a:ext cx="6166485" cy="44881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207391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MAP-Elites </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13" name="矩形 12"/>
          <p:cNvSpPr/>
          <p:nvPr/>
        </p:nvSpPr>
        <p:spPr>
          <a:xfrm>
            <a:off x="6776720" y="840105"/>
            <a:ext cx="4625340" cy="53714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6" name="文本框 5"/>
          <p:cNvSpPr txBox="1"/>
          <p:nvPr/>
        </p:nvSpPr>
        <p:spPr>
          <a:xfrm>
            <a:off x="960755" y="6003290"/>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main</a:t>
            </a:r>
            <a:r>
              <a:rPr dirty="0">
                <a:latin typeface="Times New Roman" panose="02020603050405020304" pitchFamily="18" charset="0"/>
                <a:cs typeface="Times New Roman" panose="02020603050405020304" pitchFamily="18" charset="0"/>
              </a:rPr>
              <a:t>.py line</a:t>
            </a:r>
            <a:r>
              <a:rPr lang="en-US" dirty="0">
                <a:latin typeface="Times New Roman" panose="02020603050405020304" pitchFamily="18" charset="0"/>
                <a:cs typeface="Times New Roman" panose="02020603050405020304" pitchFamily="18" charset="0"/>
              </a:rPr>
              <a:t>229</a:t>
            </a:r>
            <a:r>
              <a:rPr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255</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6917690" y="936625"/>
            <a:ext cx="4343400" cy="5178425"/>
          </a:xfrm>
          <a:prstGeom prst="rect">
            <a:avLst/>
          </a:prstGeom>
        </p:spPr>
      </p:pic>
      <p:sp>
        <p:nvSpPr>
          <p:cNvPr id="11" name="文本框 10"/>
          <p:cNvSpPr txBox="1"/>
          <p:nvPr/>
        </p:nvSpPr>
        <p:spPr>
          <a:xfrm>
            <a:off x="7122795" y="6321425"/>
            <a:ext cx="458343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141605" y="1202690"/>
            <a:ext cx="6485890" cy="46462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207391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MAP-Elites </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13" name="矩形 12"/>
          <p:cNvSpPr/>
          <p:nvPr/>
        </p:nvSpPr>
        <p:spPr>
          <a:xfrm>
            <a:off x="6776720" y="840105"/>
            <a:ext cx="4625340" cy="53714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3"/>
          <a:stretch>
            <a:fillRect/>
          </a:stretch>
        </p:blipFill>
        <p:spPr>
          <a:xfrm>
            <a:off x="1159510" y="1588135"/>
            <a:ext cx="5038725" cy="4314825"/>
          </a:xfrm>
          <a:prstGeom prst="rect">
            <a:avLst/>
          </a:prstGeom>
        </p:spPr>
      </p:pic>
      <p:sp>
        <p:nvSpPr>
          <p:cNvPr id="6" name="文本框 5"/>
          <p:cNvSpPr txBox="1"/>
          <p:nvPr/>
        </p:nvSpPr>
        <p:spPr>
          <a:xfrm>
            <a:off x="960755" y="6003290"/>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util</a:t>
            </a:r>
            <a:r>
              <a:rPr dirty="0">
                <a:latin typeface="Times New Roman" panose="02020603050405020304" pitchFamily="18" charset="0"/>
                <a:cs typeface="Times New Roman" panose="02020603050405020304" pitchFamily="18" charset="0"/>
              </a:rPr>
              <a:t>.py line</a:t>
            </a:r>
            <a:r>
              <a:rPr lang="en-US" dirty="0">
                <a:latin typeface="Times New Roman" panose="02020603050405020304" pitchFamily="18" charset="0"/>
                <a:cs typeface="Times New Roman" panose="02020603050405020304" pitchFamily="18" charset="0"/>
              </a:rPr>
              <a:t>97</a:t>
            </a:r>
            <a:r>
              <a:rPr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16</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6917690" y="936625"/>
            <a:ext cx="4343400" cy="5178425"/>
          </a:xfrm>
          <a:prstGeom prst="rect">
            <a:avLst/>
          </a:prstGeom>
        </p:spPr>
      </p:pic>
      <p:sp>
        <p:nvSpPr>
          <p:cNvPr id="11" name="文本框 10"/>
          <p:cNvSpPr txBox="1"/>
          <p:nvPr/>
        </p:nvSpPr>
        <p:spPr>
          <a:xfrm>
            <a:off x="7122795" y="6321425"/>
            <a:ext cx="458343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08985"/>
            <a:chOff x="2242820" y="1843303"/>
            <a:chExt cx="7706360" cy="3308985"/>
          </a:xfrm>
        </p:grpSpPr>
        <p:pic>
          <p:nvPicPr>
            <p:cNvPr id="3" name="图形 2"/>
            <p:cNvPicPr>
              <a:picLocks noChangeAspect="1"/>
            </p:cNvPicPr>
            <p:nvPr/>
          </p:nvPicPr>
          <p:blipFill>
            <a:blip r:embed="rId3"/>
            <a:stretch>
              <a:fillRect/>
            </a:stretch>
          </p:blipFill>
          <p:spPr>
            <a:xfrm>
              <a:off x="2242820" y="3732428"/>
              <a:ext cx="7706360" cy="1419860"/>
            </a:xfrm>
            <a:prstGeom prst="rect">
              <a:avLst/>
            </a:prstGeom>
          </p:spPr>
        </p:pic>
        <p:sp>
          <p:nvSpPr>
            <p:cNvPr id="6" name="矩形 5"/>
            <p:cNvSpPr/>
            <p:nvPr/>
          </p:nvSpPr>
          <p:spPr>
            <a:xfrm>
              <a:off x="2605405" y="4034688"/>
              <a:ext cx="7141210" cy="645160"/>
            </a:xfrm>
            <a:prstGeom prst="rect">
              <a:avLst/>
            </a:prstGeom>
          </p:spPr>
          <p:txBody>
            <a:bodyPr wrap="square">
              <a:spAutoFit/>
            </a:bodyPr>
            <a:lstStyle/>
            <a:p>
              <a:pPr algn="ctr"/>
              <a:r>
                <a:rPr lang="en-US" altLang="zh-CN"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TD3</a:t>
              </a:r>
              <a:endParaRPr lang="en-US" altLang="zh-CN"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3</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93726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TD3 </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11" name="文本框 10"/>
          <p:cNvSpPr txBox="1"/>
          <p:nvPr/>
        </p:nvSpPr>
        <p:spPr>
          <a:xfrm>
            <a:off x="7122795" y="6321425"/>
            <a:ext cx="458343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02590" y="1555115"/>
            <a:ext cx="4907915" cy="3609975"/>
          </a:xfrm>
          <a:prstGeom prst="rect">
            <a:avLst/>
          </a:prstGeom>
        </p:spPr>
      </p:pic>
      <p:pic>
        <p:nvPicPr>
          <p:cNvPr id="3" name="图片 2"/>
          <p:cNvPicPr>
            <a:picLocks noChangeAspect="1"/>
          </p:cNvPicPr>
          <p:nvPr/>
        </p:nvPicPr>
        <p:blipFill>
          <a:blip r:embed="rId4"/>
          <a:stretch>
            <a:fillRect/>
          </a:stretch>
        </p:blipFill>
        <p:spPr>
          <a:xfrm>
            <a:off x="6044565" y="2929255"/>
            <a:ext cx="5661660" cy="9994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93726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TD3 </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11" name="文本框 10"/>
          <p:cNvSpPr txBox="1"/>
          <p:nvPr/>
        </p:nvSpPr>
        <p:spPr>
          <a:xfrm>
            <a:off x="7122795" y="6321425"/>
            <a:ext cx="458343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Alg. 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252210" y="1870710"/>
            <a:ext cx="4907915" cy="3609975"/>
          </a:xfrm>
          <a:prstGeom prst="rect">
            <a:avLst/>
          </a:prstGeom>
        </p:spPr>
      </p:pic>
      <p:pic>
        <p:nvPicPr>
          <p:cNvPr id="5" name="图片 4"/>
          <p:cNvPicPr>
            <a:picLocks noChangeAspect="1"/>
          </p:cNvPicPr>
          <p:nvPr/>
        </p:nvPicPr>
        <p:blipFill>
          <a:blip r:embed="rId4"/>
          <a:stretch>
            <a:fillRect/>
          </a:stretch>
        </p:blipFill>
        <p:spPr>
          <a:xfrm>
            <a:off x="581660" y="2480945"/>
            <a:ext cx="5670550" cy="2389505"/>
          </a:xfrm>
          <a:prstGeom prst="rect">
            <a:avLst/>
          </a:prstGeom>
        </p:spPr>
      </p:pic>
      <p:sp>
        <p:nvSpPr>
          <p:cNvPr id="6" name="文本框 5"/>
          <p:cNvSpPr txBox="1"/>
          <p:nvPr/>
        </p:nvSpPr>
        <p:spPr>
          <a:xfrm>
            <a:off x="771525" y="1720850"/>
            <a:ext cx="3589020" cy="368300"/>
          </a:xfrm>
          <a:prstGeom prst="rect">
            <a:avLst/>
          </a:prstGeom>
          <a:noFill/>
        </p:spPr>
        <p:txBody>
          <a:bodyPr wrap="square" rtlCol="0">
            <a:spAutoFit/>
          </a:bodyPr>
          <a:p>
            <a:r>
              <a:rPr lang="zh-CN" altLang="en-US"/>
              <a:t>Delayed policy updates</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645160"/>
            </a:xfrm>
            <a:prstGeom prst="rect">
              <a:avLst/>
            </a:prstGeom>
          </p:spPr>
          <p:txBody>
            <a:bodyPr wrap="square">
              <a:spAutoFit/>
            </a:bodyPr>
            <a:lstStyle/>
            <a:p>
              <a:pPr algn="ctr"/>
              <a:r>
                <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参考文献</a:t>
              </a:r>
              <a:endPar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4</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6" name="文本框 5"/>
          <p:cNvSpPr txBox="1"/>
          <p:nvPr/>
        </p:nvSpPr>
        <p:spPr>
          <a:xfrm>
            <a:off x="633095" y="1621155"/>
            <a:ext cx="9157335" cy="2676525"/>
          </a:xfrm>
          <a:prstGeom prst="rect">
            <a:avLst/>
          </a:prstGeom>
          <a:noFill/>
        </p:spPr>
        <p:txBody>
          <a:bodyPr wrap="square" rtlCol="0" anchor="t">
            <a:spAutoFit/>
          </a:bodyPr>
          <a:lstStyle/>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[1] J.-B. </a:t>
            </a:r>
            <a:r>
              <a:rPr sz="1200" dirty="0" err="1">
                <a:solidFill>
                  <a:schemeClr val="tx1"/>
                </a:solidFill>
                <a:latin typeface="Times New Roman" panose="02020603050405020304" pitchFamily="18" charset="0"/>
                <a:cs typeface="Times New Roman" panose="02020603050405020304" pitchFamily="18" charset="0"/>
              </a:rPr>
              <a:t>Mouret</a:t>
            </a:r>
            <a:r>
              <a:rPr sz="1200" dirty="0">
                <a:solidFill>
                  <a:schemeClr val="tx1"/>
                </a:solidFill>
                <a:latin typeface="Times New Roman" panose="02020603050405020304" pitchFamily="18" charset="0"/>
                <a:cs typeface="Times New Roman" panose="02020603050405020304" pitchFamily="18" charset="0"/>
              </a:rPr>
              <a:t> and J. Clune, “Illuminating search spaces by mapping elites,” </a:t>
            </a:r>
            <a:r>
              <a:rPr sz="1200" i="1" dirty="0" err="1">
                <a:solidFill>
                  <a:schemeClr val="tx1"/>
                </a:solidFill>
                <a:latin typeface="Times New Roman" panose="02020603050405020304" pitchFamily="18" charset="0"/>
                <a:cs typeface="Times New Roman" panose="02020603050405020304" pitchFamily="18" charset="0"/>
              </a:rPr>
              <a:t>arXiv</a:t>
            </a:r>
            <a:r>
              <a:rPr sz="1200" i="1" dirty="0">
                <a:solidFill>
                  <a:schemeClr val="tx1"/>
                </a:solidFill>
                <a:latin typeface="Times New Roman" panose="02020603050405020304" pitchFamily="18" charset="0"/>
                <a:cs typeface="Times New Roman" panose="02020603050405020304" pitchFamily="18" charset="0"/>
              </a:rPr>
              <a:t> preprint arXiv</a:t>
            </a:r>
            <a:r>
              <a:rPr sz="1200" dirty="0">
                <a:solidFill>
                  <a:schemeClr val="tx1"/>
                </a:solidFill>
                <a:latin typeface="Times New Roman" panose="02020603050405020304" pitchFamily="18" charset="0"/>
                <a:cs typeface="Times New Roman" panose="02020603050405020304" pitchFamily="18" charset="0"/>
              </a:rPr>
              <a:t>:1504.04909, 2015.</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[2] O. Nilsson and A. Cully, “Policy gradient assisted MAP-Elites,” in </a:t>
            </a:r>
            <a:r>
              <a:rPr sz="1200" i="1" dirty="0">
                <a:solidFill>
                  <a:schemeClr val="tx1"/>
                </a:solidFill>
                <a:latin typeface="Times New Roman" panose="02020603050405020304" pitchFamily="18" charset="0"/>
                <a:cs typeface="Times New Roman" panose="02020603050405020304" pitchFamily="18" charset="0"/>
              </a:rPr>
              <a:t>Proceedings of the Genetic and Evolutionary Computation Conference</a:t>
            </a:r>
            <a:r>
              <a:rPr sz="1200" dirty="0">
                <a:solidFill>
                  <a:schemeClr val="tx1"/>
                </a:solidFill>
                <a:latin typeface="Times New Roman" panose="02020603050405020304" pitchFamily="18" charset="0"/>
                <a:cs typeface="Times New Roman" panose="02020603050405020304" pitchFamily="18" charset="0"/>
              </a:rPr>
              <a:t>, 2021, pp. 866–875.</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[3] </a:t>
            </a:r>
            <a:r>
              <a:rPr sz="1200">
                <a:solidFill>
                  <a:schemeClr val="tx1"/>
                </a:solidFill>
                <a:latin typeface="Times New Roman" panose="02020603050405020304" pitchFamily="18" charset="0"/>
                <a:cs typeface="Times New Roman" panose="02020603050405020304" pitchFamily="18" charset="0"/>
              </a:rPr>
              <a:t>Vassiliades, V., Chatzilygeroudis, K., &amp; Mouret, J. B. (2017). Using centroidal voronoi tessellations to scale up the multidimensional archive of phenotypic elites algorithm. </a:t>
            </a:r>
            <a:r>
              <a:rPr sz="1200" i="1">
                <a:solidFill>
                  <a:schemeClr val="tx1"/>
                </a:solidFill>
                <a:latin typeface="Times New Roman" panose="02020603050405020304" pitchFamily="18" charset="0"/>
                <a:cs typeface="Times New Roman" panose="02020603050405020304" pitchFamily="18" charset="0"/>
              </a:rPr>
              <a:t>IEEE Transactions on Evolutionary Computation</a:t>
            </a:r>
            <a:r>
              <a:rPr sz="1200">
                <a:solidFill>
                  <a:schemeClr val="tx1"/>
                </a:solidFill>
                <a:latin typeface="Times New Roman" panose="02020603050405020304" pitchFamily="18" charset="0"/>
                <a:cs typeface="Times New Roman" panose="02020603050405020304" pitchFamily="18" charset="0"/>
              </a:rPr>
              <a:t>, 22(4), 623-630.</a:t>
            </a:r>
            <a:endParaRPr sz="120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endParaRPr sz="120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endParaRPr sz="1200" dirty="0">
              <a:solidFill>
                <a:schemeClr val="tx1"/>
              </a:solidFill>
              <a:latin typeface="Times New Roman" panose="02020603050405020304" pitchFamily="18" charset="0"/>
              <a:cs typeface="Times New Roman" panose="02020603050405020304" pitchFamily="18" charset="0"/>
              <a:sym typeface="+mn-ea"/>
            </a:endParaRPr>
          </a:p>
        </p:txBody>
      </p:sp>
      <p:sp>
        <p:nvSpPr>
          <p:cNvPr id="11" name="文本框 10"/>
          <p:cNvSpPr txBox="1"/>
          <p:nvPr/>
        </p:nvSpPr>
        <p:spPr>
          <a:xfrm>
            <a:off x="712470" y="845185"/>
            <a:ext cx="1404620" cy="460375"/>
          </a:xfrm>
          <a:prstGeom prst="rect">
            <a:avLst/>
          </a:prstGeom>
          <a:noFill/>
        </p:spPr>
        <p:txBody>
          <a:bodyPr wrap="none" rtlCol="0" anchor="t">
            <a:spAutoFit/>
          </a:bodyPr>
          <a:lstStyle/>
          <a:p>
            <a:pPr algn="l">
              <a:buNone/>
            </a:pPr>
            <a:r>
              <a:rPr lang="zh-CN" altLang="en-US" sz="2400" b="1" noProof="0" dirty="0">
                <a:ln>
                  <a:noFill/>
                </a:ln>
                <a:solidFill>
                  <a:srgbClr val="5F493F"/>
                </a:solidFill>
                <a:effectLst/>
                <a:uLnTx/>
                <a:uFillTx/>
                <a:latin typeface="等线" panose="02010600030101010101" charset="-122"/>
                <a:ea typeface="等线" panose="02010600030101010101" charset="-122"/>
                <a:sym typeface="+mn-ea"/>
              </a:rPr>
              <a:t>参考文献</a:t>
            </a:r>
            <a:endParaRPr lang="zh-CN" altLang="en-US" sz="2400" b="1" noProof="0" dirty="0">
              <a:ln>
                <a:noFill/>
              </a:ln>
              <a:solidFill>
                <a:srgbClr val="5F493F"/>
              </a:solidFill>
              <a:effectLst/>
              <a:uLnTx/>
              <a:uFillTx/>
              <a:latin typeface="等线" panose="02010600030101010101" charset="-122"/>
              <a:ea typeface="等线" panose="02010600030101010101"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3" name="表格 4"/>
          <p:cNvGraphicFramePr>
            <a:graphicFrameLocks noGrp="1"/>
          </p:cNvGraphicFramePr>
          <p:nvPr>
            <p:custDataLst>
              <p:tags r:id="rId2"/>
            </p:custDataLst>
          </p:nvPr>
        </p:nvGraphicFramePr>
        <p:xfrm>
          <a:off x="1736725" y="791421"/>
          <a:ext cx="8127999" cy="4309917"/>
        </p:xfrm>
        <a:graphic>
          <a:graphicData uri="http://schemas.openxmlformats.org/drawingml/2006/table">
            <a:tbl>
              <a:tblPr firstRow="1" bandRow="1">
                <a:tableStyleId>{5C22544A-7EE6-4342-B048-85BDC9FD1C3A}</a:tableStyleId>
              </a:tblPr>
              <a:tblGrid>
                <a:gridCol w="1095375"/>
                <a:gridCol w="3013710"/>
                <a:gridCol w="4018914"/>
              </a:tblGrid>
              <a:tr h="370840">
                <a:tc>
                  <a:txBody>
                    <a:bodyPr/>
                    <a:lstStyle/>
                    <a:p>
                      <a:r>
                        <a:rPr lang="zh-CN" altLang="en-US" sz="1600" dirty="0"/>
                        <a:t>时间</a:t>
                      </a:r>
                      <a:endParaRPr lang="zh-CN" altLang="en-US" sz="1600" dirty="0"/>
                    </a:p>
                  </a:txBody>
                  <a:tcPr/>
                </a:tc>
                <a:tc>
                  <a:txBody>
                    <a:bodyPr/>
                    <a:lstStyle/>
                    <a:p>
                      <a:r>
                        <a:rPr lang="zh-CN" altLang="en-US" sz="1600" dirty="0"/>
                        <a:t>任务目标</a:t>
                      </a:r>
                      <a:endParaRPr lang="zh-CN" altLang="en-US" sz="1600" dirty="0"/>
                    </a:p>
                  </a:txBody>
                  <a:tcPr/>
                </a:tc>
                <a:tc>
                  <a:txBody>
                    <a:bodyPr/>
                    <a:lstStyle/>
                    <a:p>
                      <a:r>
                        <a:rPr lang="zh-CN" altLang="en-US" sz="1600" dirty="0"/>
                        <a:t>实际完成</a:t>
                      </a:r>
                      <a:endParaRPr lang="zh-CN" altLang="en-US" sz="1600" dirty="0"/>
                    </a:p>
                  </a:txBody>
                  <a:tcPr/>
                </a:tc>
              </a:tr>
              <a:tr h="370840">
                <a:tc>
                  <a:txBody>
                    <a:bodyPr/>
                    <a:lstStyle/>
                    <a:p>
                      <a:r>
                        <a:rPr lang="en-US" altLang="zh-CN" sz="1600" dirty="0"/>
                        <a:t>8</a:t>
                      </a:r>
                      <a:endParaRPr lang="en-US" altLang="zh-CN" sz="1600" dirty="0"/>
                    </a:p>
                  </a:txBody>
                  <a:tcPr/>
                </a:tc>
                <a:tc>
                  <a:txBody>
                    <a:bodyPr/>
                    <a:lstStyle/>
                    <a:p>
                      <a:r>
                        <a:rPr lang="zh-CN" altLang="en-US" sz="1600" dirty="0"/>
                        <a:t>实现</a:t>
                      </a:r>
                      <a:r>
                        <a:rPr lang="en-US" altLang="zh-CN" sz="1600" dirty="0"/>
                        <a:t>DQN</a:t>
                      </a:r>
                      <a:r>
                        <a:rPr lang="zh-CN" altLang="en-US" sz="1600" dirty="0"/>
                        <a:t>并测试</a:t>
                      </a:r>
                      <a:endParaRPr lang="zh-CN" altLang="en-US" sz="1600" dirty="0"/>
                    </a:p>
                  </a:txBody>
                  <a:tcPr/>
                </a:tc>
                <a:tc>
                  <a:txBody>
                    <a:bodyPr/>
                    <a:lstStyle/>
                    <a:p>
                      <a:r>
                        <a:rPr lang="zh-CN" altLang="en-US" sz="1600" dirty="0"/>
                        <a:t>成功实现</a:t>
                      </a:r>
                      <a:r>
                        <a:rPr lang="en-US" altLang="zh-CN" sz="1600" dirty="0"/>
                        <a:t>DQN</a:t>
                      </a:r>
                      <a:endParaRPr lang="en-US" altLang="zh-CN" sz="1600" dirty="0"/>
                    </a:p>
                    <a:p>
                      <a:r>
                        <a:rPr lang="zh-CN" altLang="en-US" sz="1600" dirty="0"/>
                        <a:t>参数有待优化</a:t>
                      </a:r>
                      <a:endParaRPr lang="zh-CN" altLang="en-US" sz="1600" dirty="0"/>
                    </a:p>
                  </a:txBody>
                  <a:tcPr/>
                </a:tc>
              </a:tr>
              <a:tr h="370840">
                <a:tc>
                  <a:txBody>
                    <a:bodyPr/>
                    <a:lstStyle/>
                    <a:p>
                      <a:r>
                        <a:rPr lang="en-US" altLang="zh-CN" sz="1600" dirty="0"/>
                        <a:t>9</a:t>
                      </a:r>
                      <a:endParaRPr lang="en-US" altLang="zh-CN" sz="1600" dirty="0"/>
                    </a:p>
                  </a:txBody>
                  <a:tcPr/>
                </a:tc>
                <a:tc>
                  <a:txBody>
                    <a:bodyPr/>
                    <a:lstStyle/>
                    <a:p>
                      <a:r>
                        <a:rPr lang="zh-CN" sz="1600" dirty="0"/>
                        <a:t>研读</a:t>
                      </a:r>
                      <a:r>
                        <a:rPr lang="en-US" altLang="zh-CN" sz="1600" dirty="0"/>
                        <a:t>PGA-MAP-Elites</a:t>
                      </a:r>
                      <a:r>
                        <a:rPr lang="zh-CN" altLang="en-US" sz="1600" dirty="0"/>
                        <a:t>论文</a:t>
                      </a:r>
                      <a:endParaRPr lang="zh-CN" altLang="en-US" sz="1600" dirty="0"/>
                    </a:p>
                  </a:txBody>
                  <a:tcPr/>
                </a:tc>
                <a:tc>
                  <a:txBody>
                    <a:bodyPr/>
                    <a:lstStyle/>
                    <a:p>
                      <a:r>
                        <a:rPr lang="zh-CN" sz="1600" dirty="0"/>
                        <a:t>大致完成</a:t>
                      </a:r>
                      <a:r>
                        <a:rPr lang="zh-CN" altLang="en-US" sz="1600" dirty="0">
                          <a:sym typeface="+mn-ea"/>
                        </a:rPr>
                        <a:t>论文研读</a:t>
                      </a:r>
                      <a:endParaRPr lang="zh-CN" altLang="en-US" sz="1600" dirty="0">
                        <a:sym typeface="+mn-ea"/>
                      </a:endParaRPr>
                    </a:p>
                  </a:txBody>
                  <a:tcPr/>
                </a:tc>
              </a:tr>
              <a:tr h="370840">
                <a:tc>
                  <a:txBody>
                    <a:bodyPr/>
                    <a:lstStyle/>
                    <a:p>
                      <a:r>
                        <a:rPr lang="en-US" altLang="zh-CN" sz="1600" dirty="0"/>
                        <a:t>10</a:t>
                      </a:r>
                      <a:endParaRPr lang="en-US" altLang="zh-CN" sz="1600" dirty="0"/>
                    </a:p>
                  </a:txBody>
                  <a:tcPr/>
                </a:tc>
                <a:tc>
                  <a:txBody>
                    <a:bodyPr/>
                    <a:lstStyle/>
                    <a:p>
                      <a:r>
                        <a:rPr lang="zh-CN" sz="1600" dirty="0"/>
                        <a:t>结合代码了解</a:t>
                      </a:r>
                      <a:r>
                        <a:rPr lang="en-US" altLang="zh-CN" sz="1600" dirty="0"/>
                        <a:t>PGA-MAP-Elites</a:t>
                      </a:r>
                      <a:r>
                        <a:rPr lang="zh-CN" altLang="en-US" sz="1600" dirty="0"/>
                        <a:t>具体实现过程</a:t>
                      </a:r>
                      <a:endParaRPr lang="zh-CN" altLang="en-US" sz="1600" dirty="0"/>
                    </a:p>
                  </a:txBody>
                  <a:tcPr/>
                </a:tc>
                <a:tc>
                  <a:txBody>
                    <a:bodyPr/>
                    <a:lstStyle/>
                    <a:p>
                      <a:r>
                        <a:rPr lang="zh-CN" altLang="en-US" sz="1600"/>
                        <a:t>结合代码对</a:t>
                      </a:r>
                      <a:r>
                        <a:rPr lang="en-US" altLang="zh-CN" sz="1600"/>
                        <a:t>PGA-MAP-Elites</a:t>
                      </a:r>
                      <a:r>
                        <a:rPr lang="zh-CN" altLang="en-US" sz="1600"/>
                        <a:t>中的</a:t>
                      </a:r>
                      <a:r>
                        <a:rPr lang="en-US" altLang="zh-CN" sz="1600"/>
                        <a:t>CVT,MAP-Elites</a:t>
                      </a:r>
                      <a:r>
                        <a:rPr lang="zh-CN" altLang="en-US" sz="1600"/>
                        <a:t>及</a:t>
                      </a:r>
                      <a:r>
                        <a:rPr lang="en-US" altLang="zh-CN" sz="1600"/>
                        <a:t>TD3</a:t>
                      </a:r>
                      <a:r>
                        <a:rPr lang="zh-CN" altLang="en-US" sz="1600"/>
                        <a:t>算法的实现过程有了了解</a:t>
                      </a:r>
                      <a:endParaRPr lang="zh-CN" altLang="en-US" sz="1600"/>
                    </a:p>
                  </a:txBody>
                  <a:tcPr/>
                </a:tc>
              </a:tr>
              <a:tr h="370840">
                <a:tc>
                  <a:txBody>
                    <a:bodyPr/>
                    <a:lstStyle/>
                    <a:p>
                      <a:r>
                        <a:rPr lang="en-US" altLang="zh-CN" sz="1600" dirty="0"/>
                        <a:t>11</a:t>
                      </a:r>
                      <a:endParaRPr lang="en-US" altLang="zh-CN" sz="1600" dirty="0"/>
                    </a:p>
                  </a:txBody>
                  <a:tcPr/>
                </a:tc>
                <a:tc>
                  <a:txBody>
                    <a:bodyPr/>
                    <a:lstStyle/>
                    <a:p>
                      <a:r>
                        <a:rPr lang="zh-CN" altLang="en-US" sz="1600" dirty="0"/>
                        <a:t>复现</a:t>
                      </a:r>
                      <a:r>
                        <a:rPr lang="en-US" altLang="zh-CN" sz="1600" dirty="0"/>
                        <a:t>PGA-MAP-Elites</a:t>
                      </a:r>
                      <a:endParaRPr lang="en-US" altLang="zh-CN" sz="1600" dirty="0"/>
                    </a:p>
                  </a:txBody>
                  <a:tcPr/>
                </a:tc>
                <a:tc>
                  <a:txBody>
                    <a:bodyPr/>
                    <a:lstStyle/>
                    <a:p>
                      <a:endParaRPr lang="zh-CN" altLang="en-US" sz="1600"/>
                    </a:p>
                  </a:txBody>
                  <a:tcPr/>
                </a:tc>
              </a:tr>
              <a:tr h="433877">
                <a:tc>
                  <a:txBody>
                    <a:bodyPr/>
                    <a:lstStyle/>
                    <a:p>
                      <a:r>
                        <a:rPr lang="en-US" altLang="zh-CN" sz="1600" dirty="0"/>
                        <a:t>12</a:t>
                      </a:r>
                      <a:endParaRPr lang="en-US" altLang="zh-C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准备中期报告和答辩</a:t>
                      </a:r>
                      <a:r>
                        <a:rPr lang="en-US" altLang="zh-CN" sz="1600" dirty="0"/>
                        <a:t>PPT</a:t>
                      </a:r>
                      <a:endParaRPr lang="en-US" altLang="zh-CN" sz="1600" dirty="0"/>
                    </a:p>
                  </a:txBody>
                  <a:tcPr/>
                </a:tc>
                <a:tc>
                  <a:txBody>
                    <a:bodyPr/>
                    <a:lstStyle/>
                    <a:p>
                      <a:endParaRPr lang="zh-CN" altLang="en-US" sz="1600" dirty="0"/>
                    </a:p>
                  </a:txBody>
                  <a:tcPr/>
                </a:tc>
              </a:tr>
              <a:tr h="370840">
                <a:tc>
                  <a:txBody>
                    <a:bodyPr/>
                    <a:lstStyle/>
                    <a:p>
                      <a:r>
                        <a:rPr lang="en-US" altLang="zh-CN" sz="1600" dirty="0"/>
                        <a:t>13</a:t>
                      </a:r>
                      <a:endParaRPr lang="en-US" altLang="zh-CN" sz="1600" dirty="0"/>
                    </a:p>
                  </a:txBody>
                  <a:tcPr/>
                </a:tc>
                <a:tc>
                  <a:txBody>
                    <a:bodyPr/>
                    <a:lstStyle/>
                    <a:p>
                      <a:r>
                        <a:rPr lang="zh-CN" altLang="en-US" sz="1600" dirty="0"/>
                        <a:t>结合文献调研及相关实验结果，探索并尝试</a:t>
                      </a:r>
                      <a:r>
                        <a:rPr lang="en-US" altLang="zh-CN" sz="1600" dirty="0"/>
                        <a:t>PGA-MAP-Elites</a:t>
                      </a:r>
                      <a:r>
                        <a:rPr lang="zh-CN" altLang="en-US" sz="1600" dirty="0">
                          <a:sym typeface="+mn-ea"/>
                        </a:rPr>
                        <a:t>优化方向</a:t>
                      </a:r>
                      <a:endParaRPr lang="zh-CN" altLang="en-US" sz="1600" dirty="0">
                        <a:sym typeface="+mn-ea"/>
                      </a:endParaRPr>
                    </a:p>
                  </a:txBody>
                  <a:tcPr/>
                </a:tc>
                <a:tc>
                  <a:txBody>
                    <a:bodyPr/>
                    <a:lstStyle/>
                    <a:p>
                      <a:endParaRPr lang="zh-CN" altLang="en-US" sz="1600"/>
                    </a:p>
                  </a:txBody>
                  <a:tcPr/>
                </a:tc>
              </a:tr>
              <a:tr h="370840">
                <a:tc>
                  <a:txBody>
                    <a:bodyPr/>
                    <a:lstStyle/>
                    <a:p>
                      <a:r>
                        <a:rPr lang="en-US" altLang="zh-CN" sz="1600" dirty="0"/>
                        <a:t>14</a:t>
                      </a:r>
                      <a:endParaRPr lang="en-US" altLang="zh-C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在已定方向上完成</a:t>
                      </a:r>
                      <a:r>
                        <a:rPr lang="en-US" altLang="zh-CN" sz="1600" dirty="0"/>
                        <a:t>PGA-MAP-Elites</a:t>
                      </a:r>
                      <a:r>
                        <a:rPr lang="zh-CN" altLang="en-US" sz="1600" dirty="0"/>
                        <a:t>的改进优化</a:t>
                      </a:r>
                      <a:endParaRPr lang="zh-CN" altLang="en-US" sz="1600" dirty="0"/>
                    </a:p>
                  </a:txBody>
                  <a:tcPr/>
                </a:tc>
                <a:tc>
                  <a:txBody>
                    <a:bodyPr/>
                    <a:lstStyle/>
                    <a:p>
                      <a:endParaRPr lang="zh-CN" altLang="en-US" sz="1600" dirty="0"/>
                    </a:p>
                  </a:txBody>
                  <a:tcPr/>
                </a:tc>
              </a:tr>
              <a:tr h="370840">
                <a:tc>
                  <a:txBody>
                    <a:bodyPr/>
                    <a:lstStyle/>
                    <a:p>
                      <a:r>
                        <a:rPr lang="en-US" altLang="zh-CN" sz="1600" dirty="0"/>
                        <a:t>15</a:t>
                      </a:r>
                      <a:endParaRPr lang="en-US" altLang="zh-C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将改进优化的</a:t>
                      </a:r>
                      <a:r>
                        <a:rPr lang="en-US" altLang="zh-CN" sz="1600" dirty="0"/>
                        <a:t>PGA-MAP-Elites</a:t>
                      </a:r>
                      <a:r>
                        <a:rPr lang="zh-CN" altLang="en-US" sz="1600" dirty="0"/>
                        <a:t>在强化学习环境中测试，展示不同参数下的运行结果</a:t>
                      </a:r>
                      <a:endParaRPr lang="zh-CN" altLang="en-US" sz="1600" dirty="0"/>
                    </a:p>
                  </a:txBody>
                  <a:tcPr/>
                </a:tc>
                <a:tc>
                  <a:txBody>
                    <a:bodyPr/>
                    <a:lstStyle/>
                    <a:p>
                      <a:endParaRPr lang="zh-CN" altLang="en-US" sz="1600" dirty="0"/>
                    </a:p>
                  </a:txBody>
                  <a:tcPr/>
                </a:tc>
              </a:tr>
              <a:tr h="370840">
                <a:tc>
                  <a:txBody>
                    <a:bodyPr/>
                    <a:lstStyle/>
                    <a:p>
                      <a:r>
                        <a:rPr lang="en-US" altLang="zh-CN" sz="1600" dirty="0"/>
                        <a:t>16</a:t>
                      </a:r>
                      <a:endParaRPr lang="en-US" altLang="zh-C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准备最终报告和答辩</a:t>
                      </a:r>
                      <a:r>
                        <a:rPr lang="en-US" altLang="zh-CN" sz="1600" dirty="0"/>
                        <a:t>PPT</a:t>
                      </a:r>
                      <a:endParaRPr lang="zh-CN" altLang="en-US" sz="1600" dirty="0"/>
                    </a:p>
                    <a:p>
                      <a:endParaRPr lang="zh-CN" altLang="en-US" sz="1600" dirty="0"/>
                    </a:p>
                  </a:txBody>
                  <a:tcPr/>
                </a:tc>
                <a:tc>
                  <a:txBody>
                    <a:bodyPr/>
                    <a:lstStyle/>
                    <a:p>
                      <a:endParaRPr lang="zh-CN" altLang="en-US" sz="1600" dirty="0"/>
                    </a:p>
                  </a:txBody>
                  <a:tcPr/>
                </a:tc>
              </a:tr>
            </a:tbl>
          </a:graphicData>
        </a:graphic>
      </p:graphicFrame>
      <p:sp>
        <p:nvSpPr>
          <p:cNvPr id="2" name="文本框 1"/>
          <p:cNvSpPr txBox="1"/>
          <p:nvPr/>
        </p:nvSpPr>
        <p:spPr>
          <a:xfrm>
            <a:off x="369570" y="269240"/>
            <a:ext cx="2316480" cy="521970"/>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srgbClr val="5F493F"/>
                </a:solidFill>
                <a:effectLst/>
                <a:uLnTx/>
                <a:uFillTx/>
                <a:latin typeface="等线" panose="02010600030101010101" charset="-122"/>
                <a:ea typeface="等线" panose="02010600030101010101" charset="-122"/>
                <a:cs typeface="+mn-cs"/>
                <a:sym typeface="+mn-ea"/>
              </a:rPr>
              <a:t>预期任务安排</a:t>
            </a:r>
            <a:endParaRPr kumimoji="0" lang="zh-CN" altLang="en-US" sz="2800" b="1" i="0" u="none" strike="noStrike" kern="1200" cap="none" spc="0" normalizeH="0" baseline="0" noProof="0">
              <a:ln>
                <a:noFill/>
              </a:ln>
              <a:solidFill>
                <a:srgbClr val="5F493F"/>
              </a:solidFill>
              <a:effectLst/>
              <a:uLnTx/>
              <a:uFillTx/>
              <a:latin typeface="等线" panose="02010600030101010101" charset="-122"/>
              <a:ea typeface="等线" panose="02010600030101010101" charset="-122"/>
              <a:cs typeface="+mn-cs"/>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15938" y="1674674"/>
            <a:ext cx="641826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感谢</a:t>
            </a:r>
            <a:endParaRPr kumimoji="0" lang="en-US" altLang="zh-CN"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您的观看与收听</a:t>
            </a:r>
            <a:endPar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p:txBody>
      </p: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920819" y="188419"/>
            <a:ext cx="4122909" cy="521970"/>
          </a:xfrm>
          <a:prstGeom prst="rect">
            <a:avLst/>
          </a:prstGeom>
          <a:ln>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r"/>
            <a:r>
              <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rPr>
              <a:t>CONTENTS</a:t>
            </a:r>
            <a:endPar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7964" y="119584"/>
            <a:ext cx="2831937" cy="520356"/>
          </a:xfrm>
          <a:prstGeom prst="rect">
            <a:avLst/>
          </a:prstGeom>
        </p:spPr>
      </p:pic>
      <p:sp>
        <p:nvSpPr>
          <p:cNvPr id="4" name="文本框 3"/>
          <p:cNvSpPr txBox="1"/>
          <p:nvPr/>
        </p:nvSpPr>
        <p:spPr>
          <a:xfrm>
            <a:off x="3039745" y="1114425"/>
            <a:ext cx="7783195" cy="521970"/>
          </a:xfrm>
          <a:prstGeom prst="rect">
            <a:avLst/>
          </a:prstGeom>
          <a:noFill/>
        </p:spPr>
        <p:txBody>
          <a:bodyPr wrap="square" rtlCol="0">
            <a:spAutoFit/>
          </a:bodyPr>
          <a:lstStyle/>
          <a:p>
            <a:pPr algn="l"/>
            <a:r>
              <a:rPr lang="en-US" altLang="zh-CN" sz="2800" b="1" dirty="0">
                <a:solidFill>
                  <a:srgbClr val="5F493F"/>
                </a:solidFill>
                <a:latin typeface="华文中宋" panose="02010600040101010101" charset="-122"/>
                <a:ea typeface="华文中宋" panose="02010600040101010101" charset="-122"/>
              </a:rPr>
              <a:t>1</a:t>
            </a:r>
            <a:r>
              <a:rPr lang="en-US" altLang="zh-CN" sz="2800" dirty="0">
                <a:solidFill>
                  <a:srgbClr val="5F493F"/>
                </a:solidFill>
                <a:latin typeface="华文中宋" panose="02010600040101010101" charset="-122"/>
                <a:ea typeface="华文中宋" panose="02010600040101010101" charset="-122"/>
              </a:rPr>
              <a:t>. </a:t>
            </a:r>
            <a:r>
              <a:rPr lang="en-US" altLang="zh-CN" sz="2800" dirty="0">
                <a:solidFill>
                  <a:srgbClr val="5F493F"/>
                </a:solidFill>
                <a:latin typeface="华文中宋" panose="02010600040101010101" charset="-122"/>
                <a:ea typeface="华文中宋" panose="02010600040101010101" charset="-122"/>
                <a:sym typeface="+mn-ea"/>
              </a:rPr>
              <a:t>CVT-MAP-Elites</a:t>
            </a:r>
            <a:endParaRPr lang="en-US" altLang="zh-CN" sz="2800" dirty="0">
              <a:solidFill>
                <a:srgbClr val="5F493F"/>
              </a:solidFill>
              <a:latin typeface="华文中宋" panose="02010600040101010101" charset="-122"/>
              <a:ea typeface="华文中宋" panose="02010600040101010101" charset="-122"/>
              <a:sym typeface="+mn-ea"/>
            </a:endParaRPr>
          </a:p>
        </p:txBody>
      </p:sp>
      <p:sp>
        <p:nvSpPr>
          <p:cNvPr id="16" name="文本框 15"/>
          <p:cNvSpPr txBox="1"/>
          <p:nvPr/>
        </p:nvSpPr>
        <p:spPr>
          <a:xfrm>
            <a:off x="6277610" y="2766695"/>
            <a:ext cx="5196840"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2</a:t>
            </a:r>
            <a:r>
              <a:rPr lang="en-US" altLang="zh-CN" sz="2800" dirty="0">
                <a:solidFill>
                  <a:srgbClr val="5F493F"/>
                </a:solidFill>
                <a:latin typeface="华文中宋" panose="02010600040101010101" charset="-122"/>
                <a:ea typeface="华文中宋" panose="02010600040101010101" charset="-122"/>
              </a:rPr>
              <a:t>. Map-Elites </a:t>
            </a:r>
            <a:endParaRPr lang="zh-CN" altLang="en-US" sz="2800" dirty="0">
              <a:solidFill>
                <a:srgbClr val="5F493F"/>
              </a:solidFill>
              <a:latin typeface="华文中宋" panose="02010600040101010101" charset="-122"/>
              <a:ea typeface="华文中宋" panose="02010600040101010101" charset="-122"/>
            </a:endParaRPr>
          </a:p>
        </p:txBody>
      </p:sp>
      <p:sp>
        <p:nvSpPr>
          <p:cNvPr id="20" name="文本框 19"/>
          <p:cNvSpPr txBox="1"/>
          <p:nvPr/>
        </p:nvSpPr>
        <p:spPr>
          <a:xfrm>
            <a:off x="6821170" y="4135120"/>
            <a:ext cx="392493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3</a:t>
            </a:r>
            <a:r>
              <a:rPr lang="en-US" altLang="zh-CN" sz="2800" dirty="0">
                <a:solidFill>
                  <a:srgbClr val="5F493F"/>
                </a:solidFill>
                <a:latin typeface="华文中宋" panose="02010600040101010101" charset="-122"/>
                <a:ea typeface="华文中宋" panose="02010600040101010101" charset="-122"/>
              </a:rPr>
              <a:t>. TD3</a:t>
            </a:r>
            <a:endParaRPr lang="en-US" altLang="zh-CN" sz="2800" dirty="0">
              <a:solidFill>
                <a:srgbClr val="5F493F"/>
              </a:solidFill>
              <a:latin typeface="华文中宋" panose="02010600040101010101" charset="-122"/>
              <a:ea typeface="华文中宋" panose="02010600040101010101" charset="-122"/>
            </a:endParaRPr>
          </a:p>
        </p:txBody>
      </p:sp>
      <p:sp>
        <p:nvSpPr>
          <p:cNvPr id="24" name="文本框 23"/>
          <p:cNvSpPr txBox="1"/>
          <p:nvPr/>
        </p:nvSpPr>
        <p:spPr>
          <a:xfrm>
            <a:off x="6127115" y="5345430"/>
            <a:ext cx="625411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4. </a:t>
            </a:r>
            <a:r>
              <a:rPr lang="zh-CN" altLang="en-US" sz="2800" b="1" dirty="0">
                <a:solidFill>
                  <a:srgbClr val="5F493F"/>
                </a:solidFill>
                <a:latin typeface="华文中宋" panose="02010600040101010101" charset="-122"/>
                <a:ea typeface="华文中宋" panose="02010600040101010101" charset="-122"/>
              </a:rPr>
              <a:t>参考文献</a:t>
            </a:r>
            <a:endParaRPr lang="zh-CN" altLang="en-US" sz="2800" b="1" dirty="0">
              <a:solidFill>
                <a:srgbClr val="5F493F"/>
              </a:solidFill>
              <a:latin typeface="华文中宋" panose="02010600040101010101" charset="-122"/>
              <a:ea typeface="华文中宋" panose="0201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08985"/>
            <a:chOff x="2242820" y="1843303"/>
            <a:chExt cx="7706360" cy="3308985"/>
          </a:xfrm>
        </p:grpSpPr>
        <p:pic>
          <p:nvPicPr>
            <p:cNvPr id="3" name="图形 2"/>
            <p:cNvPicPr>
              <a:picLocks noChangeAspect="1"/>
            </p:cNvPicPr>
            <p:nvPr/>
          </p:nvPicPr>
          <p:blipFill>
            <a:blip r:embed="rId3"/>
            <a:stretch>
              <a:fillRect/>
            </a:stretch>
          </p:blipFill>
          <p:spPr>
            <a:xfrm>
              <a:off x="2242820" y="3732428"/>
              <a:ext cx="7706360" cy="1419860"/>
            </a:xfrm>
            <a:prstGeom prst="rect">
              <a:avLst/>
            </a:prstGeom>
          </p:spPr>
        </p:pic>
        <p:sp>
          <p:nvSpPr>
            <p:cNvPr id="6" name="矩形 5"/>
            <p:cNvSpPr/>
            <p:nvPr/>
          </p:nvSpPr>
          <p:spPr>
            <a:xfrm>
              <a:off x="2605405" y="4034688"/>
              <a:ext cx="7141210" cy="645160"/>
            </a:xfrm>
            <a:prstGeom prst="rect">
              <a:avLst/>
            </a:prstGeom>
          </p:spPr>
          <p:txBody>
            <a:bodyPr wrap="square">
              <a:spAutoFit/>
            </a:bodyPr>
            <a:lstStyle/>
            <a:p>
              <a:pPr algn="ctr"/>
              <a:r>
                <a:rPr lang="en-US" altLang="zh-CN"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CVT</a:t>
              </a:r>
              <a:endParaRPr lang="en-US" altLang="zh-CN"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1</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2914650" cy="521970"/>
          </a:xfrm>
          <a:prstGeom prst="rect">
            <a:avLst/>
          </a:prstGeom>
          <a:noFill/>
        </p:spPr>
        <p:txBody>
          <a:bodyPr wrap="none" rtlCol="0">
            <a:spAutoFit/>
          </a:bodyPr>
          <a:lstStyle/>
          <a:p>
            <a:pPr marR="0" indent="0" algn="l" defTabSz="914400" fontAlgn="auto">
              <a:lnSpc>
                <a:spcPct val="100000"/>
              </a:lnSpc>
              <a:spcBef>
                <a:spcPts val="0"/>
              </a:spcBef>
              <a:spcAft>
                <a:spcPts val="0"/>
              </a:spcAft>
              <a:buClrTx/>
              <a:buSzTx/>
              <a:buFontTx/>
              <a:buNone/>
              <a:defRPr/>
            </a:pPr>
            <a:r>
              <a:rPr lang="en-US" altLang="zh-CN" sz="2800" b="1" noProof="0">
                <a:solidFill>
                  <a:srgbClr val="5F493F"/>
                </a:solidFill>
                <a:latin typeface="等线" panose="02010600030101010101" charset="-122"/>
                <a:ea typeface="等线" panose="02010600030101010101" charset="-122"/>
                <a:sym typeface="+mn-ea"/>
              </a:rPr>
              <a:t>Voronoi diagram</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4" name="文本框 3"/>
          <p:cNvSpPr txBox="1"/>
          <p:nvPr/>
        </p:nvSpPr>
        <p:spPr>
          <a:xfrm>
            <a:off x="629920" y="2332355"/>
            <a:ext cx="5130165" cy="2306955"/>
          </a:xfrm>
          <a:prstGeom prst="rect">
            <a:avLst/>
          </a:prstGeom>
          <a:noFill/>
        </p:spPr>
        <p:txBody>
          <a:bodyPr wrap="square" rtlCol="0">
            <a:spAutoFit/>
          </a:bodyPr>
          <a:p>
            <a:r>
              <a:rPr sz="1600">
                <a:latin typeface="Times New Roman" panose="02020603050405020304" pitchFamily="18" charset="0"/>
                <a:cs typeface="Times New Roman" panose="02020603050405020304" pitchFamily="18" charset="0"/>
              </a:rPr>
              <a:t>沃罗诺伊图（Voronoi diagram）又叫狄利克雷镶嵌（Dirichlet tessellation）或者泰森多边形（Thiessen polygon）。沃罗诺伊图解决的问题实际上就是基于一组特定点将平面分割成不同区域，而每一区域又仅包含唯一的特定点，并且该区域内任意位置到该特定点的距离比到其它的特定点都要更近。</a:t>
            </a:r>
            <a:endParaRPr sz="1600">
              <a:latin typeface="Times New Roman" panose="02020603050405020304" pitchFamily="18" charset="0"/>
              <a:cs typeface="Times New Roman" panose="02020603050405020304" pitchFamily="18" charset="0"/>
            </a:endParaRPr>
          </a:p>
          <a:p>
            <a:endParaRPr sz="1600">
              <a:latin typeface="Times New Roman" panose="02020603050405020304" pitchFamily="18" charset="0"/>
              <a:cs typeface="Times New Roman" panose="02020603050405020304" pitchFamily="18" charset="0"/>
            </a:endParaRPr>
          </a:p>
          <a:p>
            <a:r>
              <a:rPr sz="1600">
                <a:latin typeface="Times New Roman" panose="02020603050405020304" pitchFamily="18" charset="0"/>
                <a:cs typeface="Times New Roman" panose="02020603050405020304" pitchFamily="18" charset="0"/>
              </a:rPr>
              <a:t>(来自https://www.zhihu.com/question/20317274/</a:t>
            </a:r>
            <a:endParaRPr sz="1600">
              <a:latin typeface="Times New Roman" panose="02020603050405020304" pitchFamily="18" charset="0"/>
              <a:cs typeface="Times New Roman" panose="02020603050405020304" pitchFamily="18" charset="0"/>
            </a:endParaRPr>
          </a:p>
          <a:p>
            <a:r>
              <a:rPr sz="1600">
                <a:latin typeface="Times New Roman" panose="02020603050405020304" pitchFamily="18" charset="0"/>
                <a:cs typeface="Times New Roman" panose="02020603050405020304" pitchFamily="18" charset="0"/>
              </a:rPr>
              <a:t>answer/96311519）</a:t>
            </a:r>
            <a:endParaRPr sz="1600">
              <a:latin typeface="Times New Roman" panose="02020603050405020304" pitchFamily="18" charset="0"/>
              <a:cs typeface="Times New Roman" panose="02020603050405020304" pitchFamily="18" charset="0"/>
            </a:endParaRPr>
          </a:p>
        </p:txBody>
      </p:sp>
      <p:pic>
        <p:nvPicPr>
          <p:cNvPr id="103" name="图片 102"/>
          <p:cNvPicPr/>
          <p:nvPr/>
        </p:nvPicPr>
        <p:blipFill>
          <a:blip r:embed="rId3"/>
          <a:stretch>
            <a:fillRect/>
          </a:stretch>
        </p:blipFill>
        <p:spPr>
          <a:xfrm>
            <a:off x="8213726" y="1680211"/>
            <a:ext cx="2095499" cy="2095499"/>
          </a:xfrm>
          <a:prstGeom prst="rect">
            <a:avLst/>
          </a:prstGeom>
          <a:noFill/>
          <a:ln w="9525">
            <a:noFill/>
          </a:ln>
        </p:spPr>
      </p:pic>
      <p:sp>
        <p:nvSpPr>
          <p:cNvPr id="5" name="文本框 4"/>
          <p:cNvSpPr txBox="1"/>
          <p:nvPr/>
        </p:nvSpPr>
        <p:spPr>
          <a:xfrm>
            <a:off x="6510020" y="4290695"/>
            <a:ext cx="5107940" cy="1076325"/>
          </a:xfrm>
          <a:prstGeom prst="rect">
            <a:avLst/>
          </a:prstGeom>
          <a:noFill/>
        </p:spPr>
        <p:txBody>
          <a:bodyPr wrap="square" rtlCol="0">
            <a:spAutoFit/>
          </a:bodyPr>
          <a:p>
            <a:r>
              <a:rPr lang="en-US" sz="1600">
                <a:latin typeface="Times New Roman" panose="02020603050405020304" pitchFamily="18" charset="0"/>
                <a:cs typeface="Times New Roman" panose="02020603050405020304" pitchFamily="18" charset="0"/>
              </a:rPr>
              <a:t>(</a:t>
            </a:r>
            <a:r>
              <a:rPr sz="1600">
                <a:latin typeface="Times New Roman" panose="02020603050405020304" pitchFamily="18" charset="0"/>
                <a:cs typeface="Times New Roman" panose="02020603050405020304" pitchFamily="18" charset="0"/>
              </a:rPr>
              <a:t>沃罗诺伊图. (2022, September 13). Retrieved from : https://zh.wikipedia.org/w/index.php?title=%E6%B2%83%E7%BD%97%E8%AF%BA%E4%BC%8A%E5%9B%BE&amp;oldid=73642364</a:t>
            </a:r>
            <a:r>
              <a:rPr lang="zh-CN" sz="1600">
                <a:latin typeface="Times New Roman" panose="02020603050405020304" pitchFamily="18" charset="0"/>
                <a:cs typeface="Times New Roman" panose="02020603050405020304" pitchFamily="18" charset="0"/>
              </a:rPr>
              <a:t>）</a:t>
            </a:r>
            <a:endParaRPr lang="zh-CN"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338455" y="617855"/>
            <a:ext cx="830707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Centroidal Voronoi Tessellation (CVT) - MAP Elites</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pic>
        <p:nvPicPr>
          <p:cNvPr id="2" name="图片 1"/>
          <p:cNvPicPr>
            <a:picLocks noChangeAspect="1"/>
          </p:cNvPicPr>
          <p:nvPr/>
        </p:nvPicPr>
        <p:blipFill>
          <a:blip r:embed="rId3"/>
          <a:stretch>
            <a:fillRect/>
          </a:stretch>
        </p:blipFill>
        <p:spPr>
          <a:xfrm>
            <a:off x="5742940" y="1510665"/>
            <a:ext cx="6534150" cy="1466850"/>
          </a:xfrm>
          <a:prstGeom prst="rect">
            <a:avLst/>
          </a:prstGeom>
        </p:spPr>
      </p:pic>
      <p:sp>
        <p:nvSpPr>
          <p:cNvPr id="3" name="文本框 2"/>
          <p:cNvSpPr txBox="1"/>
          <p:nvPr/>
        </p:nvSpPr>
        <p:spPr>
          <a:xfrm>
            <a:off x="6176010" y="3244850"/>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dirty="0">
                <a:latin typeface="Times New Roman" panose="02020603050405020304" pitchFamily="18" charset="0"/>
                <a:cs typeface="Times New Roman" panose="02020603050405020304" pitchFamily="18" charset="0"/>
              </a:rPr>
              <a:t>main.py line188-193)</a:t>
            </a:r>
            <a:endParaRPr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96520" y="3893820"/>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Vassiliades, Chatzilygeroudis, &amp; Mouret. 2017</a:t>
            </a:r>
            <a:r>
              <a:rPr lang="en-US">
                <a:latin typeface="Times New Roman" panose="02020603050405020304" pitchFamily="18" charset="0"/>
                <a:cs typeface="Times New Roman" panose="02020603050405020304" pitchFamily="18" charset="0"/>
                <a:sym typeface="+mn-ea"/>
              </a:rPr>
              <a:t>. Alg. 1</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4"/>
          <a:stretch>
            <a:fillRect/>
          </a:stretch>
        </p:blipFill>
        <p:spPr>
          <a:xfrm>
            <a:off x="221933" y="1388745"/>
            <a:ext cx="4981575" cy="2190750"/>
          </a:xfrm>
          <a:prstGeom prst="rect">
            <a:avLst/>
          </a:prstGeom>
          <a:noFill/>
          <a:ln w="9525">
            <a:noFill/>
          </a:ln>
        </p:spPr>
      </p:pic>
      <p:pic>
        <p:nvPicPr>
          <p:cNvPr id="104" name="图片 103"/>
          <p:cNvPicPr/>
          <p:nvPr/>
        </p:nvPicPr>
        <p:blipFill>
          <a:blip r:embed="rId5"/>
          <a:srcRect b="59610"/>
          <a:stretch>
            <a:fillRect/>
          </a:stretch>
        </p:blipFill>
        <p:spPr>
          <a:xfrm>
            <a:off x="651510" y="4455795"/>
            <a:ext cx="5210175" cy="1908175"/>
          </a:xfrm>
          <a:prstGeom prst="rect">
            <a:avLst/>
          </a:prstGeom>
          <a:noFill/>
          <a:ln w="9525">
            <a:noFill/>
          </a:ln>
        </p:spPr>
      </p:pic>
      <p:sp>
        <p:nvSpPr>
          <p:cNvPr id="9" name="文本框 8"/>
          <p:cNvSpPr txBox="1"/>
          <p:nvPr/>
        </p:nvSpPr>
        <p:spPr>
          <a:xfrm>
            <a:off x="5948680" y="5213985"/>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Vassiliades, Chatzilygeroudis, &amp; Mouret. 2017</a:t>
            </a:r>
            <a:r>
              <a:rPr lang="en-US">
                <a:latin typeface="Times New Roman" panose="02020603050405020304" pitchFamily="18" charset="0"/>
                <a:cs typeface="Times New Roman" panose="02020603050405020304" pitchFamily="18" charset="0"/>
                <a:sym typeface="+mn-ea"/>
              </a:rPr>
              <a:t>. Fig. 1</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5121275"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MAP-Elites vs CVT-MAP-Elites</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3" name="文本框 2"/>
          <p:cNvSpPr txBox="1"/>
          <p:nvPr/>
        </p:nvSpPr>
        <p:spPr>
          <a:xfrm>
            <a:off x="2962910" y="5450205"/>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Vassiliades, Chatzilygeroudis, &amp; Mouret. 2017</a:t>
            </a:r>
            <a:r>
              <a:rPr lang="en-US">
                <a:latin typeface="Times New Roman" panose="02020603050405020304" pitchFamily="18" charset="0"/>
                <a:cs typeface="Times New Roman" panose="02020603050405020304" pitchFamily="18" charset="0"/>
                <a:sym typeface="+mn-ea"/>
              </a:rPr>
              <a:t> </a:t>
            </a:r>
            <a:r>
              <a:rPr lang="en-US">
                <a:latin typeface="Times New Roman" panose="02020603050405020304" pitchFamily="18" charset="0"/>
                <a:cs typeface="Times New Roman" panose="02020603050405020304" pitchFamily="18" charset="0"/>
                <a:sym typeface="+mn-ea"/>
              </a:rPr>
              <a:t>. Alg 2,3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101" name="图片 100"/>
          <p:cNvPicPr/>
          <p:nvPr/>
        </p:nvPicPr>
        <p:blipFill>
          <a:blip r:embed="rId3"/>
          <a:stretch>
            <a:fillRect/>
          </a:stretch>
        </p:blipFill>
        <p:spPr>
          <a:xfrm>
            <a:off x="402273" y="1334770"/>
            <a:ext cx="4886325" cy="4038600"/>
          </a:xfrm>
          <a:prstGeom prst="rect">
            <a:avLst/>
          </a:prstGeom>
          <a:noFill/>
          <a:ln w="9525">
            <a:noFill/>
          </a:ln>
        </p:spPr>
      </p:pic>
      <p:pic>
        <p:nvPicPr>
          <p:cNvPr id="102" name="图片 101"/>
          <p:cNvPicPr/>
          <p:nvPr/>
        </p:nvPicPr>
        <p:blipFill>
          <a:blip r:embed="rId4"/>
          <a:stretch>
            <a:fillRect/>
          </a:stretch>
        </p:blipFill>
        <p:spPr>
          <a:xfrm>
            <a:off x="6212205" y="972820"/>
            <a:ext cx="5124450" cy="44005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280035" y="276225"/>
            <a:ext cx="2191385"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rPr>
              <a:t>CVT method</a:t>
            </a:r>
            <a:endParaRPr kumimoji="0" lang="en-US" altLang="zh-CN" sz="2800" b="1" i="0" kern="1200" cap="none" spc="0" normalizeH="0" baseline="0" noProof="0">
              <a:solidFill>
                <a:srgbClr val="5F493F"/>
              </a:solidFill>
              <a:latin typeface="等线" panose="02010600030101010101" charset="-122"/>
              <a:ea typeface="等线" panose="02010600030101010101" charset="-122"/>
              <a:cs typeface="+mn-cs"/>
              <a:sym typeface="+mn-ea"/>
            </a:endParaRPr>
          </a:p>
        </p:txBody>
      </p:sp>
      <p:sp>
        <p:nvSpPr>
          <p:cNvPr id="3" name="文本框 2"/>
          <p:cNvSpPr txBox="1"/>
          <p:nvPr/>
        </p:nvSpPr>
        <p:spPr>
          <a:xfrm>
            <a:off x="2661920" y="6261100"/>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dirty="0">
                <a:latin typeface="Times New Roman" panose="02020603050405020304" pitchFamily="18" charset="0"/>
                <a:cs typeface="Times New Roman" panose="02020603050405020304" pitchFamily="18" charset="0"/>
                <a:sym typeface="+mn-ea"/>
              </a:rPr>
              <a:t>Nilsson and Cully</a:t>
            </a:r>
            <a:r>
              <a:rPr lang="en-US"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2021 </a:t>
            </a:r>
            <a:r>
              <a:rPr lang="en-US" dirty="0">
                <a:latin typeface="Times New Roman" panose="02020603050405020304" pitchFamily="18" charset="0"/>
                <a:cs typeface="Times New Roman" panose="02020603050405020304" pitchFamily="18" charset="0"/>
              </a:rPr>
              <a:t>util</a:t>
            </a:r>
            <a:r>
              <a:rPr dirty="0">
                <a:latin typeface="Times New Roman" panose="02020603050405020304" pitchFamily="18" charset="0"/>
                <a:cs typeface="Times New Roman" panose="02020603050405020304" pitchFamily="18" charset="0"/>
              </a:rPr>
              <a:t>.py line1</a:t>
            </a:r>
            <a:r>
              <a:rPr lang="en-US" dirty="0">
                <a:latin typeface="Times New Roman" panose="02020603050405020304" pitchFamily="18" charset="0"/>
                <a:cs typeface="Times New Roman" panose="02020603050405020304" pitchFamily="18" charset="0"/>
              </a:rPr>
              <a:t>34</a:t>
            </a:r>
            <a:r>
              <a:rPr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59</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957070" y="835025"/>
            <a:ext cx="7113270" cy="53892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08985"/>
            <a:chOff x="2242820" y="1843303"/>
            <a:chExt cx="7706360" cy="3308985"/>
          </a:xfrm>
        </p:grpSpPr>
        <p:pic>
          <p:nvPicPr>
            <p:cNvPr id="3" name="图形 2"/>
            <p:cNvPicPr>
              <a:picLocks noChangeAspect="1"/>
            </p:cNvPicPr>
            <p:nvPr/>
          </p:nvPicPr>
          <p:blipFill>
            <a:blip r:embed="rId3"/>
            <a:stretch>
              <a:fillRect/>
            </a:stretch>
          </p:blipFill>
          <p:spPr>
            <a:xfrm>
              <a:off x="2242820" y="3732428"/>
              <a:ext cx="7706360" cy="1419860"/>
            </a:xfrm>
            <a:prstGeom prst="rect">
              <a:avLst/>
            </a:prstGeom>
          </p:spPr>
        </p:pic>
        <p:sp>
          <p:nvSpPr>
            <p:cNvPr id="6" name="矩形 5"/>
            <p:cNvSpPr/>
            <p:nvPr/>
          </p:nvSpPr>
          <p:spPr>
            <a:xfrm>
              <a:off x="2605405" y="4034688"/>
              <a:ext cx="7141210" cy="645160"/>
            </a:xfrm>
            <a:prstGeom prst="rect">
              <a:avLst/>
            </a:prstGeom>
          </p:spPr>
          <p:txBody>
            <a:bodyPr wrap="square">
              <a:spAutoFit/>
            </a:bodyPr>
            <a:lstStyle/>
            <a:p>
              <a:pPr algn="ctr"/>
              <a:r>
                <a:rPr lang="en-US" altLang="zh-CN"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MAP-Elites</a:t>
              </a:r>
              <a:endParaRPr lang="en-US" altLang="zh-CN"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2</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899524e2-a287-4f99-9fae-fe3625e12e79}"/>
</p:tagLst>
</file>

<file path=ppt/tags/tag2.xml><?xml version="1.0" encoding="utf-8"?>
<p:tagLst xmlns:p="http://schemas.openxmlformats.org/presentationml/2006/main">
  <p:tag name="COMMONDATA" val="eyJoZGlkIjoiYjEwZTk1MmNhYjk2NjY2NWQ5MGM0NjQ1ZGZjMjdlNjEifQ=="/>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2251</Words>
  <Application>WPS 演示</Application>
  <PresentationFormat>宽屏</PresentationFormat>
  <Paragraphs>162</Paragraphs>
  <Slides>20</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20</vt:i4>
      </vt:variant>
    </vt:vector>
  </HeadingPairs>
  <TitlesOfParts>
    <vt:vector size="41" baseType="lpstr">
      <vt:lpstr>Arial</vt:lpstr>
      <vt:lpstr>宋体</vt:lpstr>
      <vt:lpstr>Wingdings</vt:lpstr>
      <vt:lpstr>华文中宋</vt:lpstr>
      <vt:lpstr>汉仪书宋二KW</vt:lpstr>
      <vt:lpstr>思源黑体 CN Light</vt:lpstr>
      <vt:lpstr>Open Sans</vt:lpstr>
      <vt:lpstr>等线</vt:lpstr>
      <vt:lpstr>汉仪中等线KW</vt:lpstr>
      <vt:lpstr>苹方-简</vt:lpstr>
      <vt:lpstr>思源宋体 CN Heavy</vt:lpstr>
      <vt:lpstr>Times New Roman</vt:lpstr>
      <vt:lpstr>汉仪中黑KW</vt:lpstr>
      <vt:lpstr>微软雅黑</vt:lpstr>
      <vt:lpstr>汉仪旗黑</vt:lpstr>
      <vt:lpstr>宋体</vt:lpstr>
      <vt:lpstr>Arial Unicode MS</vt:lpstr>
      <vt:lpstr>Calibri</vt:lpstr>
      <vt:lpstr>Helvetica Neue</vt:lpstr>
      <vt:lpstr>等线</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cp:lastModifiedBy>
  <cp:revision>71</cp:revision>
  <dcterms:created xsi:type="dcterms:W3CDTF">2022-11-17T08:42:49Z</dcterms:created>
  <dcterms:modified xsi:type="dcterms:W3CDTF">2022-11-17T08:42:49Z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ICV">
    <vt:lpwstr>B49ED7CD18B842FDB0BE88C65B6D294A</vt:lpwstr>
  </property>
</Properties>
</file>